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6" r:id="rId3"/>
    <p:sldId id="276" r:id="rId4"/>
    <p:sldId id="277" r:id="rId5"/>
    <p:sldId id="287" r:id="rId6"/>
    <p:sldId id="258" r:id="rId7"/>
    <p:sldId id="281" r:id="rId8"/>
    <p:sldId id="259" r:id="rId9"/>
    <p:sldId id="283" r:id="rId10"/>
    <p:sldId id="267" r:id="rId11"/>
    <p:sldId id="284" r:id="rId12"/>
    <p:sldId id="282" r:id="rId13"/>
    <p:sldId id="285" r:id="rId14"/>
    <p:sldId id="268" r:id="rId15"/>
    <p:sldId id="269" r:id="rId16"/>
    <p:sldId id="271" r:id="rId17"/>
    <p:sldId id="273" r:id="rId18"/>
    <p:sldId id="274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ource Serif Pro" panose="02040603050405020204" pitchFamily="18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3QDi0A6GeMhfwkaEdyszaiaI7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3" autoAdjust="0"/>
    <p:restoredTop sz="94660"/>
  </p:normalViewPr>
  <p:slideViewPr>
    <p:cSldViewPr snapToGrid="0">
      <p:cViewPr varScale="1">
        <p:scale>
          <a:sx n="65" d="100"/>
          <a:sy n="65" d="100"/>
        </p:scale>
        <p:origin x="8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120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10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0A912-ADED-443A-BC9C-C04DDD0C3949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3012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0A912-ADED-443A-BC9C-C04DDD0C3949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64272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0A912-ADED-443A-BC9C-C04DDD0C3949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21203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0A912-ADED-443A-BC9C-C04DDD0C3949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4621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299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44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813694" y="44794"/>
            <a:ext cx="9143640" cy="120270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lang="es-E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 idx="10"/>
          </p:nvPr>
        </p:nvSpPr>
        <p:spPr>
          <a:xfrm>
            <a:off x="1607194" y="2240245"/>
            <a:ext cx="9974726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0" strike="noStrike" spc="-1" dirty="0">
                <a:latin typeface="Arial"/>
              </a:rPr>
              <a:t>Click to edit Master subtitle style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823527A-D366-401A-A6C9-6B35FADAD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0"/>
            <a:ext cx="1238250" cy="53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51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>
  <p:cSld name="Title,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>
            <a:spLocks noGrp="1"/>
          </p:cNvSpPr>
          <p:nvPr>
            <p:ph type="title"/>
          </p:nvPr>
        </p:nvSpPr>
        <p:spPr>
          <a:xfrm>
            <a:off x="2813694" y="44794"/>
            <a:ext cx="9143640" cy="12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subTitle" idx="1"/>
          </p:nvPr>
        </p:nvSpPr>
        <p:spPr>
          <a:xfrm>
            <a:off x="1607194" y="2240245"/>
            <a:ext cx="9974726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>
  <p:cSld name="Title, 2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>
            <a:spLocks noGrp="1"/>
          </p:cNvSpPr>
          <p:nvPr>
            <p:ph type="body" idx="1"/>
          </p:nvPr>
        </p:nvSpPr>
        <p:spPr>
          <a:xfrm>
            <a:off x="1607194" y="2240245"/>
            <a:ext cx="4845857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body" idx="2"/>
          </p:nvPr>
        </p:nvSpPr>
        <p:spPr>
          <a:xfrm>
            <a:off x="6714309" y="2240245"/>
            <a:ext cx="4950308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2851794" y="39121"/>
            <a:ext cx="9143640" cy="12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2160570" y="1819863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24"/>
          <p:cNvSpPr txBox="1">
            <a:spLocks noGrp="1"/>
          </p:cNvSpPr>
          <p:nvPr>
            <p:ph type="body" idx="1"/>
          </p:nvPr>
        </p:nvSpPr>
        <p:spPr>
          <a:xfrm>
            <a:off x="4421309" y="4389120"/>
            <a:ext cx="8086533" cy="413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5" name="Google Shape;15;p24"/>
          <p:cNvGrpSpPr/>
          <p:nvPr/>
        </p:nvGrpSpPr>
        <p:grpSpPr>
          <a:xfrm>
            <a:off x="-2310" y="-3503"/>
            <a:ext cx="1486633" cy="6907583"/>
            <a:chOff x="-2310" y="-3503"/>
            <a:chExt cx="1486633" cy="6907583"/>
          </a:xfrm>
        </p:grpSpPr>
        <p:pic>
          <p:nvPicPr>
            <p:cNvPr id="16" name="Google Shape;16;p24" descr="Une image contenant texte&#10;&#10;Description générée automatiquement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-2310" y="-3503"/>
              <a:ext cx="1441033" cy="6865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4"/>
            <p:cNvSpPr/>
            <p:nvPr/>
          </p:nvSpPr>
          <p:spPr>
            <a:xfrm flipH="1">
              <a:off x="228000" y="6688636"/>
              <a:ext cx="12563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MSC Grant </a:t>
              </a:r>
              <a:r>
                <a:rPr lang="en-US" sz="800" b="1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no.813542</a:t>
              </a:r>
              <a:endParaRPr sz="8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" name="Google Shape;18;p24" descr="A picture containing drawing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19357"/>
            <a:ext cx="1438723" cy="59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" descr="A picture containing graphical user interface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0045" y="1294445"/>
            <a:ext cx="1256322" cy="54118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i.org/10.1128/JCM.00466-1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i.org/10.1016/j.virusres.2017.11.011" TargetMode="Externa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hyperlink" Target="https://doi.org/10.1016/j.virusres.2017.11.011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4454" y="-348125"/>
            <a:ext cx="7947546" cy="79475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 txBox="1"/>
          <p:nvPr/>
        </p:nvSpPr>
        <p:spPr>
          <a:xfrm>
            <a:off x="2144164" y="191979"/>
            <a:ext cx="828883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HTS analysis to improving viral detection in plant</a:t>
            </a:r>
            <a:endParaRPr sz="3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2886750" y="2773253"/>
            <a:ext cx="5217600" cy="3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Supervisor: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Maxime Devos (DNAV)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Sebastien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Massart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(ULIEGE)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Yves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Brostaux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(ULIEGE)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ESR 11: Johan Rollin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1583835" y="5800413"/>
            <a:ext cx="9123494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 rtl="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DNAVision, 6041, Gosselies, Belgium</a:t>
            </a:r>
          </a:p>
          <a:p>
            <a:pPr marR="0" lvl="0" algn="just" rtl="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1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Liège, Gembloux Agro-Bio Tech, Plant Pathology Laboratory, 5030, Gembloux, Belgium  </a:t>
            </a:r>
          </a:p>
          <a:p>
            <a:pPr marL="342900" marR="0" lvl="0" indent="-342900" algn="just" rtl="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AutoNum type="arabicPeriod"/>
            </a:pPr>
            <a:endParaRPr sz="14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10181156" y="6356689"/>
            <a:ext cx="23895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2022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998875">
            <a:off x="5204144" y="1740165"/>
            <a:ext cx="909356" cy="56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6757" y="1987645"/>
            <a:ext cx="550584" cy="55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672392">
            <a:off x="1305873" y="3114881"/>
            <a:ext cx="1025704" cy="62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3021467">
            <a:off x="7328542" y="2181114"/>
            <a:ext cx="532730" cy="103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90115" y="850875"/>
            <a:ext cx="575881" cy="6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7322222">
            <a:off x="8275691" y="817437"/>
            <a:ext cx="746466" cy="67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232681" y="2877251"/>
            <a:ext cx="491081" cy="44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3499425">
            <a:off x="583366" y="4578282"/>
            <a:ext cx="1952142" cy="161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243480">
            <a:off x="10256610" y="4935977"/>
            <a:ext cx="1952142" cy="161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31556" y="4457318"/>
            <a:ext cx="610339" cy="61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ctrTitle"/>
          </p:nvPr>
        </p:nvSpPr>
        <p:spPr>
          <a:xfrm>
            <a:off x="415600" y="137867"/>
            <a:ext cx="11294179" cy="5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3200" dirty="0"/>
              <a:t>Standard Pooling overview</a:t>
            </a:r>
            <a:endParaRPr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97D5B-816F-4DAD-821C-2B779100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95" y="469961"/>
            <a:ext cx="2257242" cy="24298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DC1690-B681-49AA-BD1A-EC0CA1DE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724" y="3284916"/>
            <a:ext cx="2257242" cy="2429855"/>
          </a:xfrm>
          <a:prstGeom prst="rect">
            <a:avLst/>
          </a:prstGeom>
        </p:spPr>
      </p:pic>
      <p:sp>
        <p:nvSpPr>
          <p:cNvPr id="16" name="Google Shape;239;p10">
            <a:extLst>
              <a:ext uri="{FF2B5EF4-FFF2-40B4-BE49-F238E27FC236}">
                <a16:creationId xmlns:a16="http://schemas.microsoft.com/office/drawing/2014/main" id="{F6971F77-4406-4F97-9993-6800FB209316}"/>
              </a:ext>
            </a:extLst>
          </p:cNvPr>
          <p:cNvSpPr txBox="1"/>
          <p:nvPr/>
        </p:nvSpPr>
        <p:spPr>
          <a:xfrm>
            <a:off x="4048066" y="1205686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1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7" name="Google Shape;239;p10">
            <a:extLst>
              <a:ext uri="{FF2B5EF4-FFF2-40B4-BE49-F238E27FC236}">
                <a16:creationId xmlns:a16="http://schemas.microsoft.com/office/drawing/2014/main" id="{AE3FD8ED-18F5-4472-923C-B44377C2E95F}"/>
              </a:ext>
            </a:extLst>
          </p:cNvPr>
          <p:cNvSpPr txBox="1"/>
          <p:nvPr/>
        </p:nvSpPr>
        <p:spPr>
          <a:xfrm>
            <a:off x="5484737" y="4017466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2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DBF135-F756-4D2C-A5EA-5C66FBF0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724" y="5545799"/>
            <a:ext cx="2527880" cy="1355431"/>
          </a:xfrm>
          <a:prstGeom prst="rect">
            <a:avLst/>
          </a:prstGeom>
        </p:spPr>
      </p:pic>
      <p:sp>
        <p:nvSpPr>
          <p:cNvPr id="20" name="Google Shape;239;p10">
            <a:extLst>
              <a:ext uri="{FF2B5EF4-FFF2-40B4-BE49-F238E27FC236}">
                <a16:creationId xmlns:a16="http://schemas.microsoft.com/office/drawing/2014/main" id="{57898038-EC9D-4344-936E-A09A76A94389}"/>
              </a:ext>
            </a:extLst>
          </p:cNvPr>
          <p:cNvSpPr txBox="1"/>
          <p:nvPr/>
        </p:nvSpPr>
        <p:spPr>
          <a:xfrm>
            <a:off x="5533965" y="5768226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3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571985-BF4A-4CAE-8A7B-EE16582E0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952" y="3420445"/>
            <a:ext cx="1971318" cy="1380610"/>
          </a:xfrm>
          <a:prstGeom prst="rect">
            <a:avLst/>
          </a:prstGeom>
        </p:spPr>
      </p:pic>
      <p:sp>
        <p:nvSpPr>
          <p:cNvPr id="27" name="Google Shape;239;p10">
            <a:extLst>
              <a:ext uri="{FF2B5EF4-FFF2-40B4-BE49-F238E27FC236}">
                <a16:creationId xmlns:a16="http://schemas.microsoft.com/office/drawing/2014/main" id="{B17DE3F6-095A-468B-86B8-5D46644FF1FF}"/>
              </a:ext>
            </a:extLst>
          </p:cNvPr>
          <p:cNvSpPr txBox="1"/>
          <p:nvPr/>
        </p:nvSpPr>
        <p:spPr>
          <a:xfrm>
            <a:off x="8838118" y="3429000"/>
            <a:ext cx="6158701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  </a:t>
            </a:r>
            <a:r>
              <a:rPr lang="en-US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2 000€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r>
              <a:rPr lang="pt-BR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   </a:t>
            </a:r>
            <a:r>
              <a:rPr lang="en-US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200 000€</a:t>
            </a:r>
          </a:p>
          <a:p>
            <a:endParaRPr lang="pt-BR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8" name="Google Shape;239;p10">
            <a:extLst>
              <a:ext uri="{FF2B5EF4-FFF2-40B4-BE49-F238E27FC236}">
                <a16:creationId xmlns:a16="http://schemas.microsoft.com/office/drawing/2014/main" id="{5F0E1B08-6E2C-4C44-AF7D-120BF81D9EF9}"/>
              </a:ext>
            </a:extLst>
          </p:cNvPr>
          <p:cNvSpPr txBox="1"/>
          <p:nvPr/>
        </p:nvSpPr>
        <p:spPr>
          <a:xfrm>
            <a:off x="4096594" y="3328541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100 plants 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E375B8-7BA7-4F5F-B22D-29E8F092E7C1}"/>
              </a:ext>
            </a:extLst>
          </p:cNvPr>
          <p:cNvSpPr txBox="1"/>
          <p:nvPr/>
        </p:nvSpPr>
        <p:spPr>
          <a:xfrm>
            <a:off x="4920917" y="1651575"/>
            <a:ext cx="82549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Coline</a:t>
            </a:r>
            <a:r>
              <a:rPr lang="en-US" sz="2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survey </a:t>
            </a:r>
            <a:r>
              <a:rPr lang="en-US" sz="2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 </a:t>
            </a:r>
            <a:r>
              <a:rPr lang="en-US" sz="2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~2000plants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Sequencing price estimation </a:t>
            </a:r>
          </a:p>
          <a:p>
            <a:r>
              <a:rPr lang="pt-BR" sz="24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(NEBNext Ultra II + NovaSeq S4 </a:t>
            </a:r>
            <a:r>
              <a:rPr lang="pt-BR" sz="24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 ~</a:t>
            </a:r>
            <a:r>
              <a:rPr lang="pt-BR" sz="24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100€ / sample)</a:t>
            </a:r>
            <a:endParaRPr lang="en-US" sz="24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525B81-0836-4DCC-A63B-38D20B2F1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562" y="5119307"/>
            <a:ext cx="1971318" cy="1380610"/>
          </a:xfrm>
          <a:prstGeom prst="rect">
            <a:avLst/>
          </a:prstGeom>
        </p:spPr>
      </p:pic>
      <p:sp>
        <p:nvSpPr>
          <p:cNvPr id="34" name="Google Shape;239;p10">
            <a:extLst>
              <a:ext uri="{FF2B5EF4-FFF2-40B4-BE49-F238E27FC236}">
                <a16:creationId xmlns:a16="http://schemas.microsoft.com/office/drawing/2014/main" id="{F3C1F346-1523-4A45-AF5D-C3532DB4069B}"/>
              </a:ext>
            </a:extLst>
          </p:cNvPr>
          <p:cNvSpPr txBox="1"/>
          <p:nvPr/>
        </p:nvSpPr>
        <p:spPr>
          <a:xfrm>
            <a:off x="1450957" y="3586834"/>
            <a:ext cx="2257243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Strategy I</a:t>
            </a: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Strategy II</a:t>
            </a: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endParaRPr lang="pt-BR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E424CA-C1FC-414B-92B3-5899B6F7F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0" y="1279391"/>
            <a:ext cx="9214769" cy="5054557"/>
          </a:xfrm>
          <a:prstGeom prst="rect">
            <a:avLst/>
          </a:prstGeom>
        </p:spPr>
      </p:pic>
      <p:sp>
        <p:nvSpPr>
          <p:cNvPr id="19" name="Google Shape;239;p10">
            <a:extLst>
              <a:ext uri="{FF2B5EF4-FFF2-40B4-BE49-F238E27FC236}">
                <a16:creationId xmlns:a16="http://schemas.microsoft.com/office/drawing/2014/main" id="{CA5AFE21-86DE-4E57-8DFD-FD7409B4A575}"/>
              </a:ext>
            </a:extLst>
          </p:cNvPr>
          <p:cNvSpPr txBox="1"/>
          <p:nvPr/>
        </p:nvSpPr>
        <p:spPr>
          <a:xfrm>
            <a:off x="2695943" y="1371483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1" name="Google Shape;261;p12">
            <a:extLst>
              <a:ext uri="{FF2B5EF4-FFF2-40B4-BE49-F238E27FC236}">
                <a16:creationId xmlns:a16="http://schemas.microsoft.com/office/drawing/2014/main" id="{87A3DCA2-99C9-4156-AAA3-69A3FF08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5600" y="137867"/>
            <a:ext cx="11294179" cy="5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3200" dirty="0"/>
              <a:t>Multiplexing overview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85476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ctrTitle"/>
          </p:nvPr>
        </p:nvSpPr>
        <p:spPr>
          <a:xfrm>
            <a:off x="415600" y="137867"/>
            <a:ext cx="11294179" cy="5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3200" dirty="0"/>
              <a:t>Multiplexing overview</a:t>
            </a:r>
            <a:endParaRPr sz="3200" dirty="0"/>
          </a:p>
        </p:txBody>
      </p:sp>
      <p:sp>
        <p:nvSpPr>
          <p:cNvPr id="263" name="Google Shape;263;p12"/>
          <p:cNvSpPr txBox="1"/>
          <p:nvPr/>
        </p:nvSpPr>
        <p:spPr>
          <a:xfrm>
            <a:off x="2431468" y="5889339"/>
            <a:ext cx="744792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erif Pro"/>
              <a:buNone/>
            </a:pPr>
            <a:r>
              <a:rPr lang="en-US" sz="24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Pooling + Multiplexing allow to analyze at low cost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9" name="Google Shape;239;p10">
            <a:extLst>
              <a:ext uri="{FF2B5EF4-FFF2-40B4-BE49-F238E27FC236}">
                <a16:creationId xmlns:a16="http://schemas.microsoft.com/office/drawing/2014/main" id="{573BBB08-4E23-45E9-9C4A-61BF7454FF21}"/>
              </a:ext>
            </a:extLst>
          </p:cNvPr>
          <p:cNvSpPr txBox="1"/>
          <p:nvPr/>
        </p:nvSpPr>
        <p:spPr>
          <a:xfrm>
            <a:off x="4236321" y="1268386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2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1" name="Google Shape;239;p10">
            <a:extLst>
              <a:ext uri="{FF2B5EF4-FFF2-40B4-BE49-F238E27FC236}">
                <a16:creationId xmlns:a16="http://schemas.microsoft.com/office/drawing/2014/main" id="{B5CE26CE-F5C8-4BF4-8464-70468F05E710}"/>
              </a:ext>
            </a:extLst>
          </p:cNvPr>
          <p:cNvSpPr txBox="1"/>
          <p:nvPr/>
        </p:nvSpPr>
        <p:spPr>
          <a:xfrm>
            <a:off x="4107647" y="3768957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3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E91797-0AB3-4400-8585-E4042176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186" y="1031377"/>
            <a:ext cx="1971318" cy="1380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A6E46-60C9-4013-A3D5-7026DCE8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73" y="3387936"/>
            <a:ext cx="2332945" cy="1633875"/>
          </a:xfrm>
          <a:prstGeom prst="rect">
            <a:avLst/>
          </a:prstGeom>
        </p:spPr>
      </p:pic>
      <p:sp>
        <p:nvSpPr>
          <p:cNvPr id="18" name="Google Shape;239;p10">
            <a:extLst>
              <a:ext uri="{FF2B5EF4-FFF2-40B4-BE49-F238E27FC236}">
                <a16:creationId xmlns:a16="http://schemas.microsoft.com/office/drawing/2014/main" id="{C03D447D-C33E-4113-BEDF-05901D131C64}"/>
              </a:ext>
            </a:extLst>
          </p:cNvPr>
          <p:cNvSpPr txBox="1"/>
          <p:nvPr/>
        </p:nvSpPr>
        <p:spPr>
          <a:xfrm>
            <a:off x="4050497" y="4618916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X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0" name="Google Shape;239;p10">
            <a:extLst>
              <a:ext uri="{FF2B5EF4-FFF2-40B4-BE49-F238E27FC236}">
                <a16:creationId xmlns:a16="http://schemas.microsoft.com/office/drawing/2014/main" id="{F06915DC-5D38-42EB-8A52-F9E129D2A9FF}"/>
              </a:ext>
            </a:extLst>
          </p:cNvPr>
          <p:cNvSpPr txBox="1"/>
          <p:nvPr/>
        </p:nvSpPr>
        <p:spPr>
          <a:xfrm>
            <a:off x="1498286" y="1031378"/>
            <a:ext cx="2104556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Strategy I</a:t>
            </a: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Strategy II</a:t>
            </a: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43936-3C5B-4894-A6CD-A5E44F90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76" y="1031377"/>
            <a:ext cx="415505" cy="967348"/>
          </a:xfrm>
          <a:prstGeom prst="rect">
            <a:avLst/>
          </a:prstGeom>
        </p:spPr>
      </p:pic>
      <p:sp>
        <p:nvSpPr>
          <p:cNvPr id="23" name="Google Shape;239;p10">
            <a:extLst>
              <a:ext uri="{FF2B5EF4-FFF2-40B4-BE49-F238E27FC236}">
                <a16:creationId xmlns:a16="http://schemas.microsoft.com/office/drawing/2014/main" id="{568AB1BA-5E34-4729-A2ED-45034CA32F25}"/>
              </a:ext>
            </a:extLst>
          </p:cNvPr>
          <p:cNvSpPr txBox="1"/>
          <p:nvPr/>
        </p:nvSpPr>
        <p:spPr>
          <a:xfrm>
            <a:off x="4234099" y="2220948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X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225B7B-5AE9-4E82-AFD2-78A4052C0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554" y="1983939"/>
            <a:ext cx="415505" cy="967348"/>
          </a:xfrm>
          <a:prstGeom prst="rect">
            <a:avLst/>
          </a:prstGeom>
        </p:spPr>
      </p:pic>
      <p:sp>
        <p:nvSpPr>
          <p:cNvPr id="25" name="Google Shape;239;p10">
            <a:extLst>
              <a:ext uri="{FF2B5EF4-FFF2-40B4-BE49-F238E27FC236}">
                <a16:creationId xmlns:a16="http://schemas.microsoft.com/office/drawing/2014/main" id="{5DD528F1-C99F-4B52-8220-E871EE5D5668}"/>
              </a:ext>
            </a:extLst>
          </p:cNvPr>
          <p:cNvSpPr txBox="1"/>
          <p:nvPr/>
        </p:nvSpPr>
        <p:spPr>
          <a:xfrm>
            <a:off x="4491765" y="3103643"/>
            <a:ext cx="6326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10X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3534A3-A83A-4101-BBA2-4ED69DCA6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001" y="3469928"/>
            <a:ext cx="415505" cy="9673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D0FABA-377E-44ED-AFA3-EA373FAF5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09" y="4437276"/>
            <a:ext cx="415505" cy="967348"/>
          </a:xfrm>
          <a:prstGeom prst="rect">
            <a:avLst/>
          </a:prstGeom>
        </p:spPr>
      </p:pic>
      <p:sp>
        <p:nvSpPr>
          <p:cNvPr id="29" name="Google Shape;239;p10">
            <a:extLst>
              <a:ext uri="{FF2B5EF4-FFF2-40B4-BE49-F238E27FC236}">
                <a16:creationId xmlns:a16="http://schemas.microsoft.com/office/drawing/2014/main" id="{180181D6-ECB8-4D31-A689-70A17AECDA2C}"/>
              </a:ext>
            </a:extLst>
          </p:cNvPr>
          <p:cNvSpPr txBox="1"/>
          <p:nvPr/>
        </p:nvSpPr>
        <p:spPr>
          <a:xfrm>
            <a:off x="4428225" y="683608"/>
            <a:ext cx="6326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10X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3A26933-1C6E-45A2-96C7-5D1F4967AEC3}"/>
              </a:ext>
            </a:extLst>
          </p:cNvPr>
          <p:cNvSpPr/>
          <p:nvPr/>
        </p:nvSpPr>
        <p:spPr>
          <a:xfrm>
            <a:off x="5319485" y="3570984"/>
            <a:ext cx="835944" cy="1851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4EADB781-0DDB-473A-BF10-752F9DB048EB}"/>
              </a:ext>
            </a:extLst>
          </p:cNvPr>
          <p:cNvSpPr/>
          <p:nvPr/>
        </p:nvSpPr>
        <p:spPr>
          <a:xfrm>
            <a:off x="5268474" y="1110833"/>
            <a:ext cx="835944" cy="1851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6599E8-A48A-454E-A976-ED26C1A9F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130" y="1222870"/>
            <a:ext cx="847725" cy="15430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5F8686-9526-4C3A-A77B-98BA43F60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488" y="3802884"/>
            <a:ext cx="847725" cy="1543050"/>
          </a:xfrm>
          <a:prstGeom prst="rect">
            <a:avLst/>
          </a:prstGeom>
        </p:spPr>
      </p:pic>
      <p:sp>
        <p:nvSpPr>
          <p:cNvPr id="38" name="Google Shape;239;p10">
            <a:extLst>
              <a:ext uri="{FF2B5EF4-FFF2-40B4-BE49-F238E27FC236}">
                <a16:creationId xmlns:a16="http://schemas.microsoft.com/office/drawing/2014/main" id="{7F8FF08C-2047-43BD-B92F-CAAEE0037EAF}"/>
              </a:ext>
            </a:extLst>
          </p:cNvPr>
          <p:cNvSpPr txBox="1"/>
          <p:nvPr/>
        </p:nvSpPr>
        <p:spPr>
          <a:xfrm>
            <a:off x="5918144" y="757499"/>
            <a:ext cx="251394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pool </a:t>
            </a: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 library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9" name="Google Shape;239;p10">
            <a:extLst>
              <a:ext uri="{FF2B5EF4-FFF2-40B4-BE49-F238E27FC236}">
                <a16:creationId xmlns:a16="http://schemas.microsoft.com/office/drawing/2014/main" id="{BCCF01B1-5A14-4DAD-B6A1-0688521023EA}"/>
              </a:ext>
            </a:extLst>
          </p:cNvPr>
          <p:cNvSpPr txBox="1"/>
          <p:nvPr/>
        </p:nvSpPr>
        <p:spPr>
          <a:xfrm>
            <a:off x="5694035" y="3345765"/>
            <a:ext cx="251394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pool </a:t>
            </a: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 library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40" name="Google Shape;239;p10">
            <a:extLst>
              <a:ext uri="{FF2B5EF4-FFF2-40B4-BE49-F238E27FC236}">
                <a16:creationId xmlns:a16="http://schemas.microsoft.com/office/drawing/2014/main" id="{5C8B031F-017F-45A1-8685-9E5B70E49497}"/>
              </a:ext>
            </a:extLst>
          </p:cNvPr>
          <p:cNvSpPr txBox="1"/>
          <p:nvPr/>
        </p:nvSpPr>
        <p:spPr>
          <a:xfrm>
            <a:off x="9386505" y="1126790"/>
            <a:ext cx="2805496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  </a:t>
            </a:r>
            <a:r>
              <a:rPr lang="en-US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200€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r>
              <a:rPr lang="pt-BR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Wingdings" panose="05000000000000000000" pitchFamily="2" charset="2"/>
              </a:rPr>
              <a:t>   </a:t>
            </a:r>
            <a:r>
              <a:rPr lang="en-US" sz="32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20 000€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  <p:extLst>
      <p:ext uri="{BB962C8B-B14F-4D97-AF65-F5344CB8AC3E}">
        <p14:creationId xmlns:p14="http://schemas.microsoft.com/office/powerpoint/2010/main" val="363448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E424CA-C1FC-414B-92B3-5899B6F7F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0" y="1279391"/>
            <a:ext cx="9214769" cy="5054557"/>
          </a:xfrm>
          <a:prstGeom prst="rect">
            <a:avLst/>
          </a:prstGeom>
        </p:spPr>
      </p:pic>
      <p:sp>
        <p:nvSpPr>
          <p:cNvPr id="19" name="Google Shape;239;p10">
            <a:extLst>
              <a:ext uri="{FF2B5EF4-FFF2-40B4-BE49-F238E27FC236}">
                <a16:creationId xmlns:a16="http://schemas.microsoft.com/office/drawing/2014/main" id="{CA5AFE21-86DE-4E57-8DFD-FD7409B4A575}"/>
              </a:ext>
            </a:extLst>
          </p:cNvPr>
          <p:cNvSpPr txBox="1"/>
          <p:nvPr/>
        </p:nvSpPr>
        <p:spPr>
          <a:xfrm>
            <a:off x="2695943" y="1371483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1" name="Google Shape;261;p12">
            <a:extLst>
              <a:ext uri="{FF2B5EF4-FFF2-40B4-BE49-F238E27FC236}">
                <a16:creationId xmlns:a16="http://schemas.microsoft.com/office/drawing/2014/main" id="{87A3DCA2-99C9-4156-AAA3-69A3FF08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5600" y="137867"/>
            <a:ext cx="11294179" cy="5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3200" dirty="0"/>
              <a:t>Multiplexing overview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44045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"/>
          <p:cNvSpPr txBox="1">
            <a:spLocks noGrp="1"/>
          </p:cNvSpPr>
          <p:nvPr>
            <p:ph type="body" idx="1"/>
          </p:nvPr>
        </p:nvSpPr>
        <p:spPr>
          <a:xfrm>
            <a:off x="1366528" y="875777"/>
            <a:ext cx="8668137" cy="5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/>
              <a:t>Demultiplexing p</a:t>
            </a:r>
            <a:r>
              <a:rPr lang="en-US" sz="3200">
                <a:solidFill>
                  <a:schemeClr val="dk1"/>
                </a:solidFill>
              </a:rPr>
              <a:t>roblems:</a:t>
            </a:r>
            <a:endParaRPr sz="3200">
              <a:solidFill>
                <a:schemeClr val="dk1"/>
              </a:solidFill>
            </a:endParaRPr>
          </a:p>
          <a:p>
            <a:pPr marL="609585" lvl="0" indent="-45718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>
                <a:solidFill>
                  <a:schemeClr val="dk1"/>
                </a:solidFill>
              </a:rPr>
              <a:t>Primers are not found at reads extremity</a:t>
            </a:r>
            <a:endParaRPr sz="2000">
              <a:solidFill>
                <a:schemeClr val="dk1"/>
              </a:solidFill>
            </a:endParaRPr>
          </a:p>
          <a:p>
            <a:pPr marL="609585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>
              <a:solidFill>
                <a:schemeClr val="dk1"/>
              </a:solidFill>
            </a:endParaRPr>
          </a:p>
          <a:p>
            <a:pPr marL="609585" lvl="0" indent="-45718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>
                <a:solidFill>
                  <a:schemeClr val="dk1"/>
                </a:solidFill>
              </a:rPr>
              <a:t>mutation/sequencing error on primer</a:t>
            </a:r>
            <a:endParaRPr sz="2000">
              <a:solidFill>
                <a:schemeClr val="dk1"/>
              </a:solidFill>
            </a:endParaRPr>
          </a:p>
          <a:p>
            <a:pPr marL="609585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>
              <a:solidFill>
                <a:schemeClr val="dk1"/>
              </a:solidFill>
            </a:endParaRPr>
          </a:p>
          <a:p>
            <a:pPr marL="609585" lvl="0" indent="-45718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>
                <a:solidFill>
                  <a:schemeClr val="dk1"/>
                </a:solidFill>
              </a:rPr>
              <a:t>Multiple primer</a:t>
            </a:r>
            <a:endParaRPr sz="2000">
              <a:solidFill>
                <a:schemeClr val="dk1"/>
              </a:solidFill>
            </a:endParaRPr>
          </a:p>
          <a:p>
            <a:pPr marL="609585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>
              <a:solidFill>
                <a:schemeClr val="dk1"/>
              </a:solidFill>
            </a:endParaRPr>
          </a:p>
          <a:p>
            <a:pPr marL="609585" lvl="0" indent="-45718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>
                <a:solidFill>
                  <a:srgbClr val="FF0000"/>
                </a:solidFill>
              </a:rPr>
              <a:t>Cropped reads</a:t>
            </a:r>
            <a:r>
              <a:rPr lang="en-US" sz="2000">
                <a:solidFill>
                  <a:schemeClr val="dk1"/>
                </a:solidFill>
              </a:rPr>
              <a:t> (14-mers missing)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>
              <a:solidFill>
                <a:schemeClr val="dk1"/>
              </a:solidFill>
            </a:endParaRPr>
          </a:p>
          <a:p>
            <a:pPr marL="609585" lvl="0" indent="-45718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>
                <a:solidFill>
                  <a:srgbClr val="FF0000"/>
                </a:solidFill>
              </a:rPr>
              <a:t>Primer from different mid on same reads pair</a:t>
            </a:r>
            <a:r>
              <a:rPr lang="en-US" sz="2000">
                <a:solidFill>
                  <a:schemeClr val="dk1"/>
                </a:solidFill>
              </a:rPr>
              <a:t> (hybrid reads pair)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271" name="Google Shape;271;p13"/>
          <p:cNvGrpSpPr/>
          <p:nvPr/>
        </p:nvGrpSpPr>
        <p:grpSpPr>
          <a:xfrm>
            <a:off x="6576847" y="2522516"/>
            <a:ext cx="4631167" cy="716468"/>
            <a:chOff x="5036937" y="1059163"/>
            <a:chExt cx="3473375" cy="537351"/>
          </a:xfrm>
        </p:grpSpPr>
        <p:pic>
          <p:nvPicPr>
            <p:cNvPr id="272" name="Google Shape;27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36937" y="1059163"/>
              <a:ext cx="3473375" cy="4646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3" name="Google Shape;273;p13"/>
            <p:cNvCxnSpPr/>
            <p:nvPr/>
          </p:nvCxnSpPr>
          <p:spPr>
            <a:xfrm rot="10800000">
              <a:off x="6905619" y="1317814"/>
              <a:ext cx="52800" cy="27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275" name="Google Shape;27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8602" y="4531936"/>
            <a:ext cx="5343733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2832" y="3435684"/>
            <a:ext cx="5343733" cy="657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13"/>
          <p:cNvGrpSpPr/>
          <p:nvPr/>
        </p:nvGrpSpPr>
        <p:grpSpPr>
          <a:xfrm>
            <a:off x="6823239" y="1065287"/>
            <a:ext cx="4631167" cy="921046"/>
            <a:chOff x="4753588" y="67638"/>
            <a:chExt cx="3800475" cy="876300"/>
          </a:xfrm>
        </p:grpSpPr>
        <p:pic>
          <p:nvPicPr>
            <p:cNvPr id="278" name="Google Shape;278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53588" y="67638"/>
              <a:ext cx="3800475" cy="876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9" name="Google Shape;279;p13"/>
            <p:cNvCxnSpPr/>
            <p:nvPr/>
          </p:nvCxnSpPr>
          <p:spPr>
            <a:xfrm rot="10800000">
              <a:off x="6446464" y="527207"/>
              <a:ext cx="192300" cy="4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body" idx="1"/>
          </p:nvPr>
        </p:nvSpPr>
        <p:spPr>
          <a:xfrm>
            <a:off x="1824864" y="179146"/>
            <a:ext cx="5095403" cy="77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None/>
            </a:pPr>
            <a:r>
              <a:rPr lang="en-US" sz="12800">
                <a:solidFill>
                  <a:schemeClr val="dk1"/>
                </a:solidFill>
              </a:rPr>
              <a:t>Demultiplexing method:</a:t>
            </a:r>
            <a:endParaRPr sz="12800">
              <a:solidFill>
                <a:schemeClr val="dk1"/>
              </a:solidFill>
            </a:endParaRPr>
          </a:p>
          <a:p>
            <a:pPr marL="121917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40000"/>
              <a:buNone/>
            </a:pPr>
            <a:endParaRPr sz="3000">
              <a:solidFill>
                <a:schemeClr val="dk1"/>
              </a:solidFill>
            </a:endParaRPr>
          </a:p>
          <a:p>
            <a:pPr marL="121917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40000"/>
              <a:buNone/>
            </a:pPr>
            <a:endParaRPr sz="3000">
              <a:solidFill>
                <a:schemeClr val="dk1"/>
              </a:solidFill>
            </a:endParaRPr>
          </a:p>
          <a:p>
            <a:pPr marL="121917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ct val="257142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4345497" y="1967562"/>
            <a:ext cx="1966888" cy="15444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x: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marR="0" lvl="0" indent="-423323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Arial"/>
              <a:buChar char="●"/>
            </a:pPr>
            <a:r>
              <a:rPr lang="en-US" sz="24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Mid 1</a:t>
            </a:r>
            <a:endParaRPr sz="24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marR="0" lvl="0" indent="-423323" algn="l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Font typeface="Arial"/>
              <a:buChar char="●"/>
            </a:pPr>
            <a:r>
              <a:rPr lang="en-US" sz="24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Mid 2</a:t>
            </a:r>
            <a:endParaRPr sz="24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marR="0" lvl="0" indent="-423323" algn="l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Arial"/>
              <a:buChar char="●"/>
            </a:pPr>
            <a:r>
              <a:rPr lang="en-US" sz="24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Mid 3</a:t>
            </a:r>
            <a:endParaRPr sz="2400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14"/>
          <p:cNvCxnSpPr>
            <a:stCxn id="286" idx="1"/>
            <a:endCxn id="288" idx="0"/>
          </p:cNvCxnSpPr>
          <p:nvPr/>
        </p:nvCxnSpPr>
        <p:spPr>
          <a:xfrm flipH="1">
            <a:off x="2542497" y="2739770"/>
            <a:ext cx="1803000" cy="19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9" name="Google Shape;289;p14"/>
          <p:cNvCxnSpPr>
            <a:stCxn id="286" idx="2"/>
            <a:endCxn id="290" idx="0"/>
          </p:cNvCxnSpPr>
          <p:nvPr/>
        </p:nvCxnSpPr>
        <p:spPr>
          <a:xfrm>
            <a:off x="5328941" y="3511977"/>
            <a:ext cx="87600" cy="15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8" name="Google Shape;288;p14"/>
          <p:cNvSpPr/>
          <p:nvPr/>
        </p:nvSpPr>
        <p:spPr>
          <a:xfrm>
            <a:off x="1608300" y="4718060"/>
            <a:ext cx="1868479" cy="15444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x Unknown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reads with no tag in the pair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2998181" y="3867123"/>
            <a:ext cx="1010076" cy="94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tag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4433154" y="5045344"/>
            <a:ext cx="1966888" cy="154441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x Hybrid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reads with different tag for each read of the pair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4372566" y="4461333"/>
            <a:ext cx="2660584" cy="5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different tag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7480988" y="393782"/>
            <a:ext cx="1376757" cy="1162166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7472373" y="2215880"/>
            <a:ext cx="1376757" cy="1162166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7588316" y="4272494"/>
            <a:ext cx="1376757" cy="1162166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" name="Google Shape;296;p14"/>
          <p:cNvCxnSpPr>
            <a:stCxn id="286" idx="3"/>
            <a:endCxn id="295" idx="1"/>
          </p:cNvCxnSpPr>
          <p:nvPr/>
        </p:nvCxnSpPr>
        <p:spPr>
          <a:xfrm>
            <a:off x="6312385" y="2739770"/>
            <a:ext cx="1275900" cy="21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7" name="Google Shape;297;p14"/>
          <p:cNvCxnSpPr>
            <a:stCxn id="286" idx="3"/>
            <a:endCxn id="294" idx="1"/>
          </p:cNvCxnSpPr>
          <p:nvPr/>
        </p:nvCxnSpPr>
        <p:spPr>
          <a:xfrm>
            <a:off x="6312385" y="2739770"/>
            <a:ext cx="1160100" cy="5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8" name="Google Shape;298;p14"/>
          <p:cNvCxnSpPr>
            <a:stCxn id="286" idx="3"/>
            <a:endCxn id="293" idx="1"/>
          </p:cNvCxnSpPr>
          <p:nvPr/>
        </p:nvCxnSpPr>
        <p:spPr>
          <a:xfrm rot="10800000" flipH="1">
            <a:off x="6312385" y="974870"/>
            <a:ext cx="1168500" cy="17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9" name="Google Shape;299;p14"/>
          <p:cNvCxnSpPr>
            <a:stCxn id="293" idx="3"/>
            <a:endCxn id="300" idx="1"/>
          </p:cNvCxnSpPr>
          <p:nvPr/>
        </p:nvCxnSpPr>
        <p:spPr>
          <a:xfrm rot="10800000" flipH="1">
            <a:off x="8857745" y="387165"/>
            <a:ext cx="715800" cy="58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0" name="Google Shape;300;p14"/>
          <p:cNvSpPr/>
          <p:nvPr/>
        </p:nvSpPr>
        <p:spPr>
          <a:xfrm>
            <a:off x="9573624" y="-15064"/>
            <a:ext cx="1010076" cy="804264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4"/>
          <p:cNvSpPr/>
          <p:nvPr/>
        </p:nvSpPr>
        <p:spPr>
          <a:xfrm>
            <a:off x="9573624" y="954136"/>
            <a:ext cx="1010076" cy="804264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9573624" y="2054169"/>
            <a:ext cx="1010076" cy="804264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9573624" y="3021136"/>
            <a:ext cx="1010076" cy="804264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9573624" y="4123403"/>
            <a:ext cx="1010076" cy="804264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9573624" y="5088136"/>
            <a:ext cx="1010076" cy="804264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14"/>
          <p:cNvCxnSpPr>
            <a:stCxn id="293" idx="3"/>
            <a:endCxn id="301" idx="1"/>
          </p:cNvCxnSpPr>
          <p:nvPr/>
        </p:nvCxnSpPr>
        <p:spPr>
          <a:xfrm>
            <a:off x="8857745" y="974865"/>
            <a:ext cx="715800" cy="38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7" name="Google Shape;307;p14"/>
          <p:cNvCxnSpPr>
            <a:stCxn id="294" idx="3"/>
            <a:endCxn id="302" idx="1"/>
          </p:cNvCxnSpPr>
          <p:nvPr/>
        </p:nvCxnSpPr>
        <p:spPr>
          <a:xfrm rot="10800000" flipH="1">
            <a:off x="8849130" y="2456163"/>
            <a:ext cx="724500" cy="3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8" name="Google Shape;308;p14"/>
          <p:cNvCxnSpPr>
            <a:stCxn id="294" idx="3"/>
            <a:endCxn id="303" idx="1"/>
          </p:cNvCxnSpPr>
          <p:nvPr/>
        </p:nvCxnSpPr>
        <p:spPr>
          <a:xfrm>
            <a:off x="8849130" y="2796963"/>
            <a:ext cx="724500" cy="6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p14"/>
          <p:cNvCxnSpPr>
            <a:stCxn id="295" idx="3"/>
            <a:endCxn id="304" idx="1"/>
          </p:cNvCxnSpPr>
          <p:nvPr/>
        </p:nvCxnSpPr>
        <p:spPr>
          <a:xfrm rot="10800000" flipH="1">
            <a:off x="8965073" y="4525677"/>
            <a:ext cx="608700" cy="3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p14"/>
          <p:cNvCxnSpPr>
            <a:stCxn id="295" idx="3"/>
            <a:endCxn id="305" idx="1"/>
          </p:cNvCxnSpPr>
          <p:nvPr/>
        </p:nvCxnSpPr>
        <p:spPr>
          <a:xfrm>
            <a:off x="8965073" y="4853577"/>
            <a:ext cx="60870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1" name="Google Shape;311;p14"/>
          <p:cNvSpPr txBox="1"/>
          <p:nvPr/>
        </p:nvSpPr>
        <p:spPr>
          <a:xfrm>
            <a:off x="7687761" y="5470145"/>
            <a:ext cx="1966888" cy="131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tag for both read of the pair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4"/>
          <p:cNvSpPr txBox="1"/>
          <p:nvPr/>
        </p:nvSpPr>
        <p:spPr>
          <a:xfrm>
            <a:off x="10822903" y="3494317"/>
            <a:ext cx="1435218" cy="201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tag found on the two paired reads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4"/>
          <p:cNvSpPr txBox="1"/>
          <p:nvPr/>
        </p:nvSpPr>
        <p:spPr>
          <a:xfrm>
            <a:off x="8780080" y="6204066"/>
            <a:ext cx="15870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confidence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4"/>
          <p:cNvSpPr txBox="1"/>
          <p:nvPr/>
        </p:nvSpPr>
        <p:spPr>
          <a:xfrm>
            <a:off x="10950381" y="5215332"/>
            <a:ext cx="1587087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 confidence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4"/>
          <p:cNvSpPr txBox="1"/>
          <p:nvPr/>
        </p:nvSpPr>
        <p:spPr>
          <a:xfrm>
            <a:off x="3459715" y="4553345"/>
            <a:ext cx="115122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confidence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"/>
          <p:cNvSpPr txBox="1"/>
          <p:nvPr/>
        </p:nvSpPr>
        <p:spPr>
          <a:xfrm>
            <a:off x="1781955" y="145724"/>
            <a:ext cx="5233200" cy="67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 path:</a:t>
            </a:r>
            <a:endParaRPr/>
          </a:p>
          <a:p>
            <a:pPr marL="121917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6"/>
          <p:cNvSpPr/>
          <p:nvPr/>
        </p:nvSpPr>
        <p:spPr>
          <a:xfrm>
            <a:off x="6234111" y="1302731"/>
            <a:ext cx="1010076" cy="804264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2843147" y="1358735"/>
            <a:ext cx="1010076" cy="804264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9767002" y="1302731"/>
            <a:ext cx="1947445" cy="7707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/+ Same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1921061" y="2425802"/>
            <a:ext cx="2862548" cy="97949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ViralRNASPAdes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1563100" y="4694225"/>
            <a:ext cx="3586451" cy="97949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Tblastx on viral RefSeq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6"/>
          <p:cNvSpPr/>
          <p:nvPr/>
        </p:nvSpPr>
        <p:spPr>
          <a:xfrm>
            <a:off x="2489658" y="3745245"/>
            <a:ext cx="1725354" cy="726317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6"/>
          <p:cNvSpPr/>
          <p:nvPr/>
        </p:nvSpPr>
        <p:spPr>
          <a:xfrm>
            <a:off x="5307875" y="2425801"/>
            <a:ext cx="2862548" cy="97949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Kraken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6"/>
          <p:cNvSpPr/>
          <p:nvPr/>
        </p:nvSpPr>
        <p:spPr>
          <a:xfrm>
            <a:off x="9305876" y="3319189"/>
            <a:ext cx="2862600" cy="97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Mapping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16"/>
          <p:cNvCxnSpPr>
            <a:stCxn id="337" idx="2"/>
            <a:endCxn id="339" idx="0"/>
          </p:cNvCxnSpPr>
          <p:nvPr/>
        </p:nvCxnSpPr>
        <p:spPr>
          <a:xfrm>
            <a:off x="3348185" y="2162999"/>
            <a:ext cx="420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5" name="Google Shape;345;p16"/>
          <p:cNvCxnSpPr>
            <a:stCxn id="339" idx="2"/>
            <a:endCxn id="341" idx="0"/>
          </p:cNvCxnSpPr>
          <p:nvPr/>
        </p:nvCxnSpPr>
        <p:spPr>
          <a:xfrm>
            <a:off x="3352335" y="3405298"/>
            <a:ext cx="0" cy="33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6" name="Google Shape;346;p16"/>
          <p:cNvCxnSpPr>
            <a:stCxn id="341" idx="2"/>
            <a:endCxn id="340" idx="0"/>
          </p:cNvCxnSpPr>
          <p:nvPr/>
        </p:nvCxnSpPr>
        <p:spPr>
          <a:xfrm>
            <a:off x="3352335" y="4471562"/>
            <a:ext cx="3900" cy="2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7" name="Google Shape;347;p16"/>
          <p:cNvCxnSpPr>
            <a:stCxn id="336" idx="2"/>
            <a:endCxn id="342" idx="0"/>
          </p:cNvCxnSpPr>
          <p:nvPr/>
        </p:nvCxnSpPr>
        <p:spPr>
          <a:xfrm>
            <a:off x="6739149" y="2106995"/>
            <a:ext cx="0" cy="3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8" name="Google Shape;348;p16"/>
          <p:cNvCxnSpPr>
            <a:cxnSpLocks/>
            <a:stCxn id="338" idx="2"/>
            <a:endCxn id="343" idx="0"/>
          </p:cNvCxnSpPr>
          <p:nvPr/>
        </p:nvCxnSpPr>
        <p:spPr>
          <a:xfrm flipH="1">
            <a:off x="10737176" y="2073431"/>
            <a:ext cx="3549" cy="12457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9" name="Google Shape;349;p16"/>
          <p:cNvCxnSpPr>
            <a:stCxn id="340" idx="3"/>
            <a:endCxn id="350" idx="1"/>
          </p:cNvCxnSpPr>
          <p:nvPr/>
        </p:nvCxnSpPr>
        <p:spPr>
          <a:xfrm>
            <a:off x="5149551" y="5183973"/>
            <a:ext cx="6186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1" name="Google Shape;351;p16"/>
          <p:cNvCxnSpPr>
            <a:stCxn id="342" idx="2"/>
            <a:endCxn id="350" idx="0"/>
          </p:cNvCxnSpPr>
          <p:nvPr/>
        </p:nvCxnSpPr>
        <p:spPr>
          <a:xfrm>
            <a:off x="6739149" y="3405297"/>
            <a:ext cx="6300" cy="13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2" name="Google Shape;352;p16"/>
          <p:cNvCxnSpPr/>
          <p:nvPr/>
        </p:nvCxnSpPr>
        <p:spPr>
          <a:xfrm rot="10800000" flipH="1">
            <a:off x="7722746" y="3808957"/>
            <a:ext cx="1583100" cy="13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3" name="Google Shape;353;p16"/>
          <p:cNvSpPr txBox="1"/>
          <p:nvPr/>
        </p:nvSpPr>
        <p:spPr>
          <a:xfrm>
            <a:off x="7858612" y="4042615"/>
            <a:ext cx="15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5768271" y="4727857"/>
            <a:ext cx="1954475" cy="91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9759948" y="5230194"/>
            <a:ext cx="1954500" cy="91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16"/>
          <p:cNvCxnSpPr>
            <a:stCxn id="343" idx="2"/>
            <a:endCxn id="354" idx="0"/>
          </p:cNvCxnSpPr>
          <p:nvPr/>
        </p:nvCxnSpPr>
        <p:spPr>
          <a:xfrm>
            <a:off x="10737176" y="4298689"/>
            <a:ext cx="0" cy="9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6" name="Google Shape;356;p16"/>
          <p:cNvSpPr txBox="1"/>
          <p:nvPr/>
        </p:nvSpPr>
        <p:spPr>
          <a:xfrm>
            <a:off x="2461432" y="904328"/>
            <a:ext cx="1753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10-30% reads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6"/>
          <p:cNvSpPr txBox="1"/>
          <p:nvPr/>
        </p:nvSpPr>
        <p:spPr>
          <a:xfrm>
            <a:off x="5768271" y="876326"/>
            <a:ext cx="1753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30-80% reads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6"/>
          <p:cNvSpPr txBox="1"/>
          <p:nvPr/>
        </p:nvSpPr>
        <p:spPr>
          <a:xfrm>
            <a:off x="9830736" y="907116"/>
            <a:ext cx="175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50-95% reads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6"/>
          <p:cNvSpPr txBox="1"/>
          <p:nvPr/>
        </p:nvSpPr>
        <p:spPr>
          <a:xfrm>
            <a:off x="2224350" y="5711718"/>
            <a:ext cx="24331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TP confidence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 lot of FP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6"/>
          <p:cNvSpPr txBox="1"/>
          <p:nvPr/>
        </p:nvSpPr>
        <p:spPr>
          <a:xfrm>
            <a:off x="5543883" y="3485773"/>
            <a:ext cx="24331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lot of FP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(so far) FN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1773" y="5567491"/>
            <a:ext cx="618600" cy="61858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6"/>
          <p:cNvSpPr txBox="1"/>
          <p:nvPr/>
        </p:nvSpPr>
        <p:spPr>
          <a:xfrm>
            <a:off x="7717652" y="5188706"/>
            <a:ext cx="15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check conta with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"/>
          <p:cNvSpPr txBox="1"/>
          <p:nvPr/>
        </p:nvSpPr>
        <p:spPr>
          <a:xfrm>
            <a:off x="1901135" y="237747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17"/>
          <p:cNvGrpSpPr/>
          <p:nvPr/>
        </p:nvGrpSpPr>
        <p:grpSpPr>
          <a:xfrm>
            <a:off x="4230806" y="431085"/>
            <a:ext cx="6632813" cy="2710400"/>
            <a:chOff x="227542" y="18957927"/>
            <a:chExt cx="14602797" cy="5242030"/>
          </a:xfrm>
        </p:grpSpPr>
        <p:grpSp>
          <p:nvGrpSpPr>
            <p:cNvPr id="384" name="Google Shape;384;p17"/>
            <p:cNvGrpSpPr/>
            <p:nvPr/>
          </p:nvGrpSpPr>
          <p:grpSpPr>
            <a:xfrm>
              <a:off x="227542" y="18957927"/>
              <a:ext cx="14602797" cy="5242030"/>
              <a:chOff x="227542" y="18957927"/>
              <a:chExt cx="14602797" cy="5242030"/>
            </a:xfrm>
          </p:grpSpPr>
          <p:pic>
            <p:nvPicPr>
              <p:cNvPr id="385" name="Google Shape;385;p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27542" y="18957927"/>
                <a:ext cx="14602797" cy="52420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1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3012903" y="22359531"/>
                <a:ext cx="1739744" cy="17397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7" name="Google Shape;387;p17" descr="A drawing of a 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55805" y="19428653"/>
              <a:ext cx="959871" cy="5573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594939">
            <a:off x="9209421" y="3552902"/>
            <a:ext cx="12668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31175" y="4977567"/>
            <a:ext cx="2702550" cy="176513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7"/>
          <p:cNvSpPr txBox="1"/>
          <p:nvPr/>
        </p:nvSpPr>
        <p:spPr>
          <a:xfrm>
            <a:off x="11572737" y="6348951"/>
            <a:ext cx="5132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7"/>
          <p:cNvSpPr txBox="1"/>
          <p:nvPr/>
        </p:nvSpPr>
        <p:spPr>
          <a:xfrm>
            <a:off x="1800924" y="3651837"/>
            <a:ext cx="6196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Demultiplexing </a:t>
            </a:r>
            <a:r>
              <a:rPr lang="en-US" sz="2200">
                <a:solidFill>
                  <a:schemeClr val="dk1"/>
                </a:solidFill>
              </a:rPr>
              <a:t>improvement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7"/>
          <p:cNvSpPr txBox="1"/>
          <p:nvPr/>
        </p:nvSpPr>
        <p:spPr>
          <a:xfrm>
            <a:off x="1616773" y="3995088"/>
            <a:ext cx="6196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contig reconstruction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17" descr="Free Icon | Straight ahead arrow symbo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8100001">
            <a:off x="4957845" y="4122628"/>
            <a:ext cx="1349750" cy="82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7" descr="Free Icon | Straight ahead arrow symbo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399999">
            <a:off x="7386320" y="4705665"/>
            <a:ext cx="1349751" cy="82675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7"/>
          <p:cNvSpPr txBox="1"/>
          <p:nvPr/>
        </p:nvSpPr>
        <p:spPr>
          <a:xfrm>
            <a:off x="5270625" y="4896625"/>
            <a:ext cx="234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Better detection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7"/>
          <p:cNvSpPr txBox="1"/>
          <p:nvPr/>
        </p:nvSpPr>
        <p:spPr>
          <a:xfrm>
            <a:off x="8038154" y="4563189"/>
            <a:ext cx="40857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erif Pro"/>
              <a:buNone/>
            </a:pPr>
            <a:r>
              <a:rPr lang="en-US" sz="22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Cross-sample contamination</a:t>
            </a:r>
            <a:endParaRPr sz="2200"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erif Pro"/>
              <a:buNone/>
            </a:pPr>
            <a:r>
              <a:rPr lang="en-US" sz="22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Prediction</a:t>
            </a:r>
            <a:endParaRPr sz="22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398" name="Google Shape;39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594939">
            <a:off x="3447496" y="2717727"/>
            <a:ext cx="12668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 txBox="1"/>
          <p:nvPr/>
        </p:nvSpPr>
        <p:spPr>
          <a:xfrm>
            <a:off x="6217663" y="4323896"/>
            <a:ext cx="4407580" cy="250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Partner organizations</a:t>
            </a:r>
            <a:endParaRPr sz="1800" b="1" u="sng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INEXTVIR is implemented by a European Consortium of universities, research institutions and companies in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Belgium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Spain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Slovenia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the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UK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8"/>
          <p:cNvSpPr txBox="1"/>
          <p:nvPr/>
        </p:nvSpPr>
        <p:spPr>
          <a:xfrm>
            <a:off x="1447619" y="6292664"/>
            <a:ext cx="10454196" cy="99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project has received funding from the European Union’s </a:t>
            </a:r>
            <a:r>
              <a:rPr lang="en-US" sz="1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Horizon2020</a:t>
            </a: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research and innovation programme under the Marie Sklodowska-Curie grant agreement </a:t>
            </a:r>
            <a:r>
              <a:rPr lang="en-US" sz="1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n° 813542</a:t>
            </a:r>
            <a:endParaRPr sz="14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18" descr="Unité Expérimentale Forêt Pierroton (UE 0570) -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027" y="403156"/>
            <a:ext cx="1947525" cy="67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0865" y="332060"/>
            <a:ext cx="1317241" cy="101234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8"/>
          <p:cNvSpPr txBox="1"/>
          <p:nvPr/>
        </p:nvSpPr>
        <p:spPr>
          <a:xfrm>
            <a:off x="1821797" y="206072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irad, la recherche agronomique pour le développement durable des régions tropicales et méditerranéennes">
            <a:extLst>
              <a:ext uri="{FF2B5EF4-FFF2-40B4-BE49-F238E27FC236}">
                <a16:creationId xmlns:a16="http://schemas.microsoft.com/office/drawing/2014/main" id="{CE41B39B-2E4F-4EAB-AEB4-1059CF05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377" y="1496532"/>
            <a:ext cx="2183438" cy="17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A8FC3-B45F-411D-B712-BA9A081DE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027" y="1361400"/>
            <a:ext cx="2114466" cy="712877"/>
          </a:xfrm>
          <a:prstGeom prst="rect">
            <a:avLst/>
          </a:prstGeom>
        </p:spPr>
      </p:pic>
      <p:pic>
        <p:nvPicPr>
          <p:cNvPr id="21" name="Google Shape;372;g122fae947c8_0_11">
            <a:extLst>
              <a:ext uri="{FF2B5EF4-FFF2-40B4-BE49-F238E27FC236}">
                <a16:creationId xmlns:a16="http://schemas.microsoft.com/office/drawing/2014/main" id="{404BCEE6-1FF4-424A-96BF-E3D09DA1E1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42089" y="3068983"/>
            <a:ext cx="1740229" cy="117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D5878D-32AD-49B7-887A-971A5D1A9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758" y="921722"/>
            <a:ext cx="4230412" cy="1818939"/>
          </a:xfrm>
          <a:prstGeom prst="rect">
            <a:avLst/>
          </a:prstGeom>
        </p:spPr>
      </p:pic>
      <p:pic>
        <p:nvPicPr>
          <p:cNvPr id="8" name="Picture 7" descr="Two people in a pool&#10;&#10;Description automatically generated with low confidence">
            <a:extLst>
              <a:ext uri="{FF2B5EF4-FFF2-40B4-BE49-F238E27FC236}">
                <a16:creationId xmlns:a16="http://schemas.microsoft.com/office/drawing/2014/main" id="{148E43CB-EF9C-482B-8E7E-2FC5AE7ED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566758" y="2879002"/>
            <a:ext cx="3903595" cy="29276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E6DF88E1-B7B2-416D-A3F9-E4F8541A2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6A3CC-4D04-477A-926C-511B92F42DFE}"/>
              </a:ext>
            </a:extLst>
          </p:cNvPr>
          <p:cNvSpPr txBox="1"/>
          <p:nvPr/>
        </p:nvSpPr>
        <p:spPr>
          <a:xfrm>
            <a:off x="7425199" y="-31579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BE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Introduction</a:t>
            </a:r>
            <a:br>
              <a:rPr lang="fr-BE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fr-BE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fr-BE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fr-BE" b="0" dirty="0">
              <a:effectLst/>
            </a:endParaRPr>
          </a:p>
          <a:p>
            <a:br>
              <a:rPr lang="fr-BE" dirty="0"/>
            </a:br>
            <a:endParaRPr lang="fr-BE" dirty="0"/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7608D399-FC16-48B6-B723-C6F34D39E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t="4353" r="-1" b="48333"/>
          <a:stretch/>
        </p:blipFill>
        <p:spPr bwMode="auto">
          <a:xfrm>
            <a:off x="1415845" y="-31579"/>
            <a:ext cx="6857049" cy="368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202197C6-80D6-4AE4-A4E3-FE04363D7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" t="59708"/>
          <a:stretch/>
        </p:blipFill>
        <p:spPr bwMode="auto">
          <a:xfrm>
            <a:off x="1415845" y="3350950"/>
            <a:ext cx="7699515" cy="35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19706B-D7DC-4E1C-923D-052A32EE13A2}"/>
              </a:ext>
            </a:extLst>
          </p:cNvPr>
          <p:cNvSpPr txBox="1"/>
          <p:nvPr/>
        </p:nvSpPr>
        <p:spPr>
          <a:xfrm>
            <a:off x="9405239" y="3997463"/>
            <a:ext cx="241216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79400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Brinkmann.A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 al. “Proficiency Testing of Virus Diagnostics Based on Bioinformatics Analysis of Simulated In Silico High-Throughput Sequencing Data Sets.”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Journal of Clinical Microbiology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57, no. 8 (July 26, 2019).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 </a:t>
            </a:r>
            <a:r>
              <a:rPr lang="en-US" sz="14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4"/>
              </a:rPr>
              <a:t>https://doi.org/10.1128/JCM.00466-19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400" b="0" dirty="0">
              <a:effectLst/>
            </a:endParaRPr>
          </a:p>
          <a:p>
            <a:br>
              <a:rPr lang="en-US" sz="1400" dirty="0"/>
            </a:b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277699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38EABFD-BC0A-4B1F-8188-2848E1BC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0"/>
            <a:ext cx="1238250" cy="53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E6DF88E1-B7B2-416D-A3F9-E4F8541A2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7180" y="2865722"/>
            <a:ext cx="289056" cy="2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6A3CC-4D04-477A-926C-511B92F42DFE}"/>
              </a:ext>
            </a:extLst>
          </p:cNvPr>
          <p:cNvSpPr txBox="1"/>
          <p:nvPr/>
        </p:nvSpPr>
        <p:spPr>
          <a:xfrm>
            <a:off x="3200400" y="227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BE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Virus </a:t>
            </a:r>
            <a:r>
              <a:rPr lang="fr-BE" sz="4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detection</a:t>
            </a:r>
            <a:r>
              <a:rPr lang="fr-BE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4AF9276-AD09-486E-83F6-0C04529F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11" y="1054615"/>
            <a:ext cx="9448299" cy="469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BEB3C1-8361-45B2-B76B-FD4188FD13F6}"/>
              </a:ext>
            </a:extLst>
          </p:cNvPr>
          <p:cNvSpPr txBox="1"/>
          <p:nvPr/>
        </p:nvSpPr>
        <p:spPr>
          <a:xfrm>
            <a:off x="1553075" y="6062673"/>
            <a:ext cx="9626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794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François, S., et al. “Increase in Taxonomic Assignment Efficiency of Viral Reads in Metagenomic Studies.”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Virus Research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244 (January 15, 2018): 230–34.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  <a:t> </a:t>
            </a: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5"/>
              </a:rPr>
              <a:t>https://doi.org/10.1016/j.virusres.2017.11.011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200" b="0" dirty="0">
              <a:effectLst/>
            </a:endParaRPr>
          </a:p>
          <a:p>
            <a:br>
              <a:rPr lang="en-US" sz="1200" b="0" dirty="0">
                <a:effectLst/>
              </a:rPr>
            </a:br>
            <a:endParaRPr lang="fr-B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330FD-8F95-4676-B425-999448287CAD}"/>
              </a:ext>
            </a:extLst>
          </p:cNvPr>
          <p:cNvSpPr txBox="1"/>
          <p:nvPr/>
        </p:nvSpPr>
        <p:spPr>
          <a:xfrm>
            <a:off x="2244331" y="4043436"/>
            <a:ext cx="2890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Direct </a:t>
            </a:r>
            <a:r>
              <a:rPr lang="fr-BE" sz="18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taxonomic</a:t>
            </a:r>
            <a:r>
              <a:rPr lang="fr-BE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assignation </a:t>
            </a:r>
            <a:r>
              <a:rPr lang="fr-BE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IS NOT </a:t>
            </a:r>
          </a:p>
          <a:p>
            <a:pPr algn="ctr"/>
            <a:r>
              <a:rPr lang="fr-BE" dirty="0">
                <a:solidFill>
                  <a:srgbClr val="000000"/>
                </a:solidFill>
                <a:latin typeface="Calibri" panose="020F0502020204030204" pitchFamily="34" charset="0"/>
              </a:rPr>
              <a:t>An </a:t>
            </a:r>
            <a:r>
              <a:rPr lang="fr-BE" dirty="0" err="1">
                <a:solidFill>
                  <a:srgbClr val="000000"/>
                </a:solidFill>
                <a:latin typeface="Calibri" panose="020F0502020204030204" pitchFamily="34" charset="0"/>
              </a:rPr>
              <a:t>abundance</a:t>
            </a:r>
            <a:r>
              <a:rPr lang="fr-BE" dirty="0">
                <a:solidFill>
                  <a:srgbClr val="000000"/>
                </a:solidFill>
                <a:latin typeface="Calibri" panose="020F0502020204030204" pitchFamily="34" charset="0"/>
              </a:rPr>
              <a:t> estimation</a:t>
            </a:r>
            <a:endParaRPr lang="fr-BE" sz="180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32874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>
            <a:extLst>
              <a:ext uri="{FF2B5EF4-FFF2-40B4-BE49-F238E27FC236}">
                <a16:creationId xmlns:a16="http://schemas.microsoft.com/office/drawing/2014/main" id="{10B7E2D8-C9C1-453B-AC77-CE42FBE2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98" y="138581"/>
            <a:ext cx="4241091" cy="29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E6DF88E1-B7B2-416D-A3F9-E4F8541A2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7180" y="2865722"/>
            <a:ext cx="289056" cy="28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6A3CC-4D04-477A-926C-511B92F42DFE}"/>
              </a:ext>
            </a:extLst>
          </p:cNvPr>
          <p:cNvSpPr txBox="1"/>
          <p:nvPr/>
        </p:nvSpPr>
        <p:spPr>
          <a:xfrm>
            <a:off x="2605422" y="3699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BE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Virus </a:t>
            </a:r>
            <a:r>
              <a:rPr lang="fr-BE" sz="4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detection</a:t>
            </a:r>
            <a:r>
              <a:rPr lang="fr-BE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4AF9276-AD09-486E-83F6-0C04529F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24" y="2492499"/>
            <a:ext cx="5461626" cy="27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BEB3C1-8361-45B2-B76B-FD4188FD13F6}"/>
              </a:ext>
            </a:extLst>
          </p:cNvPr>
          <p:cNvSpPr txBox="1"/>
          <p:nvPr/>
        </p:nvSpPr>
        <p:spPr>
          <a:xfrm>
            <a:off x="1447801" y="5833126"/>
            <a:ext cx="9626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79400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François, S., et al. “Increase in Taxonomic Assignment Efficiency of Viral Reads in Metagenomic Studies.”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Virus Research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244 (January 15, 2018): 230–34.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  <a:t> </a:t>
            </a:r>
            <a:r>
              <a:rPr lang="en-US" sz="12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5"/>
              </a:rPr>
              <a:t>https://doi.org/10.1016/j.virusres.2017.11.011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200" b="0" dirty="0">
              <a:effectLst/>
            </a:endParaRPr>
          </a:p>
          <a:p>
            <a:br>
              <a:rPr lang="en-US" sz="1200" b="0" dirty="0">
                <a:effectLst/>
              </a:rPr>
            </a:br>
            <a:endParaRPr lang="fr-BE" sz="1200" dirty="0"/>
          </a:p>
        </p:txBody>
      </p:sp>
      <p:pic>
        <p:nvPicPr>
          <p:cNvPr id="11273" name="Picture 9">
            <a:extLst>
              <a:ext uri="{FF2B5EF4-FFF2-40B4-BE49-F238E27FC236}">
                <a16:creationId xmlns:a16="http://schemas.microsoft.com/office/drawing/2014/main" id="{6655AB2B-4E20-4D4E-A31A-1433C9CD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80" y="0"/>
            <a:ext cx="2398542" cy="12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D6556F-2593-4B6D-B50F-DD6E8E681420}"/>
              </a:ext>
            </a:extLst>
          </p:cNvPr>
          <p:cNvSpPr txBox="1"/>
          <p:nvPr/>
        </p:nvSpPr>
        <p:spPr>
          <a:xfrm>
            <a:off x="4031098" y="1650234"/>
            <a:ext cx="1478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Workflow 1</a:t>
            </a:r>
            <a:endParaRPr lang="fr-B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DDBCA-3B5C-484B-B78C-0175A48EEEFA}"/>
              </a:ext>
            </a:extLst>
          </p:cNvPr>
          <p:cNvSpPr txBox="1"/>
          <p:nvPr/>
        </p:nvSpPr>
        <p:spPr>
          <a:xfrm>
            <a:off x="6682141" y="1671257"/>
            <a:ext cx="1478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Workflow 2</a:t>
            </a:r>
            <a:endParaRPr lang="fr-B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54F5711-0104-4B90-8EBF-A0D52BB0EAD1}"/>
              </a:ext>
            </a:extLst>
          </p:cNvPr>
          <p:cNvCxnSpPr>
            <a:stCxn id="14" idx="2"/>
          </p:cNvCxnSpPr>
          <p:nvPr/>
        </p:nvCxnSpPr>
        <p:spPr>
          <a:xfrm rot="5400000">
            <a:off x="7275521" y="2217369"/>
            <a:ext cx="29200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A2629D1-7536-4417-A55A-9945456C6412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104730" y="865088"/>
            <a:ext cx="1122962" cy="489377"/>
          </a:xfrm>
          <a:prstGeom prst="bentConnector3">
            <a:avLst>
              <a:gd name="adj1" fmla="val 97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385F191-B03B-4EF5-9712-14FB93424530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4035039" y="914792"/>
            <a:ext cx="641897" cy="828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855310-609A-4FBC-9665-851E53983BD8}"/>
              </a:ext>
            </a:extLst>
          </p:cNvPr>
          <p:cNvCxnSpPr>
            <a:stCxn id="13" idx="2"/>
          </p:cNvCxnSpPr>
          <p:nvPr/>
        </p:nvCxnSpPr>
        <p:spPr>
          <a:xfrm flipH="1">
            <a:off x="4770479" y="2050344"/>
            <a:ext cx="1" cy="31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2402A2-E360-4A7A-8C1C-B3592DC112DE}"/>
              </a:ext>
            </a:extLst>
          </p:cNvPr>
          <p:cNvSpPr txBox="1"/>
          <p:nvPr/>
        </p:nvSpPr>
        <p:spPr>
          <a:xfrm>
            <a:off x="1447801" y="2615484"/>
            <a:ext cx="232636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1800" b="0" i="0" u="none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</a:rPr>
              <a:t>⇒</a:t>
            </a:r>
            <a:r>
              <a:rPr lang="fr-BE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Fast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1800" b="0" i="0" u="none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</a:rPr>
              <a:t>⇒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Result easy to reads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1800" b="0" i="0" u="none" strike="noStrike" dirty="0">
                <a:solidFill>
                  <a:srgbClr val="38761D"/>
                </a:solidFill>
                <a:effectLst/>
                <a:latin typeface="Arial" panose="020B0604020202020204" pitchFamily="34" charset="0"/>
              </a:rPr>
              <a:t>⇒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Don’t miss any  present known virus (so far)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⇒  </a:t>
            </a:r>
            <a:r>
              <a:rPr lang="en-US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lot of false hits</a:t>
            </a:r>
            <a:endParaRPr lang="fr-B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022632-362A-43C8-BAF5-DD665F48B288}"/>
              </a:ext>
            </a:extLst>
          </p:cNvPr>
          <p:cNvSpPr txBox="1"/>
          <p:nvPr/>
        </p:nvSpPr>
        <p:spPr>
          <a:xfrm>
            <a:off x="5987189" y="4072789"/>
            <a:ext cx="101729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 BLAST</a:t>
            </a:r>
            <a:endParaRPr lang="fr-B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F9A8B8-BD2B-4B84-A2E1-7E6BAF957B8C}"/>
              </a:ext>
            </a:extLst>
          </p:cNvPr>
          <p:cNvSpPr txBox="1"/>
          <p:nvPr/>
        </p:nvSpPr>
        <p:spPr>
          <a:xfrm>
            <a:off x="8784184" y="2909432"/>
            <a:ext cx="23263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1600" b="0" i="0" u="none" strike="noStrike" dirty="0">
                <a:solidFill>
                  <a:srgbClr val="3876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⇒  </a:t>
            </a:r>
            <a:r>
              <a:rPr lang="fr-BE" sz="16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Confirm</a:t>
            </a:r>
            <a:r>
              <a:rPr lang="fr-BE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6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presence</a:t>
            </a:r>
            <a:r>
              <a:rPr lang="fr-BE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virus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1600" b="0" i="0" u="none" strike="noStrike" dirty="0">
                <a:solidFill>
                  <a:srgbClr val="3876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⇒  </a:t>
            </a:r>
            <a:r>
              <a:rPr lang="fr-BE" sz="16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fr-BE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BE" sz="16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closest</a:t>
            </a:r>
            <a:r>
              <a:rPr lang="fr-BE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6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  <a:endParaRPr lang="fr-BE" sz="16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⇒  </a:t>
            </a:r>
            <a:r>
              <a:rPr lang="en-US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Hard to read the result</a:t>
            </a:r>
            <a:endParaRPr lang="fr-B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667F84-76F6-4B49-875A-E2A6A646E6A3}"/>
              </a:ext>
            </a:extLst>
          </p:cNvPr>
          <p:cNvSpPr txBox="1"/>
          <p:nvPr/>
        </p:nvSpPr>
        <p:spPr>
          <a:xfrm>
            <a:off x="1863394" y="5023100"/>
            <a:ext cx="2021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Already available !</a:t>
            </a:r>
            <a:endParaRPr lang="fr-B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58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>
            <a:extLst>
              <a:ext uri="{FF2B5EF4-FFF2-40B4-BE49-F238E27FC236}">
                <a16:creationId xmlns:a16="http://schemas.microsoft.com/office/drawing/2014/main" id="{10B7E2D8-C9C1-453B-AC77-CE42FBE2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66" y="684580"/>
            <a:ext cx="4241091" cy="29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8EABFD-BC0A-4B1F-8188-2848E1BC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0"/>
            <a:ext cx="1238250" cy="53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36A3CC-4D04-477A-926C-511B92F42DFE}"/>
              </a:ext>
            </a:extLst>
          </p:cNvPr>
          <p:cNvSpPr txBox="1"/>
          <p:nvPr/>
        </p:nvSpPr>
        <p:spPr>
          <a:xfrm>
            <a:off x="2686050" y="40464"/>
            <a:ext cx="7159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BE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Virus </a:t>
            </a:r>
            <a:r>
              <a:rPr lang="fr-BE" sz="4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detection</a:t>
            </a:r>
            <a:r>
              <a:rPr lang="fr-BE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fr-BE" sz="4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interpretation</a:t>
            </a:r>
            <a:r>
              <a:rPr lang="fr-BE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11273" name="Picture 9">
            <a:extLst>
              <a:ext uri="{FF2B5EF4-FFF2-40B4-BE49-F238E27FC236}">
                <a16:creationId xmlns:a16="http://schemas.microsoft.com/office/drawing/2014/main" id="{6655AB2B-4E20-4D4E-A31A-1433C9CD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80" y="748350"/>
            <a:ext cx="2398542" cy="12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D6556F-2593-4B6D-B50F-DD6E8E681420}"/>
              </a:ext>
            </a:extLst>
          </p:cNvPr>
          <p:cNvSpPr txBox="1"/>
          <p:nvPr/>
        </p:nvSpPr>
        <p:spPr>
          <a:xfrm>
            <a:off x="4031098" y="1650234"/>
            <a:ext cx="1478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Workflow 1</a:t>
            </a:r>
            <a:endParaRPr lang="fr-B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DDBCA-3B5C-484B-B78C-0175A48EEEFA}"/>
              </a:ext>
            </a:extLst>
          </p:cNvPr>
          <p:cNvSpPr txBox="1"/>
          <p:nvPr/>
        </p:nvSpPr>
        <p:spPr>
          <a:xfrm>
            <a:off x="6682140" y="1650234"/>
            <a:ext cx="1478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BE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Workflow 2</a:t>
            </a:r>
            <a:endParaRPr lang="fr-B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54F5711-0104-4B90-8EBF-A0D52BB0EAD1}"/>
              </a:ext>
            </a:extLst>
          </p:cNvPr>
          <p:cNvCxnSpPr>
            <a:stCxn id="14" idx="2"/>
          </p:cNvCxnSpPr>
          <p:nvPr/>
        </p:nvCxnSpPr>
        <p:spPr>
          <a:xfrm rot="5400000">
            <a:off x="7275520" y="2196346"/>
            <a:ext cx="29200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A2629D1-7536-4417-A55A-9945456C6412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7390525" y="1179457"/>
            <a:ext cx="501775" cy="439780"/>
          </a:xfrm>
          <a:prstGeom prst="bentConnector3">
            <a:avLst>
              <a:gd name="adj1" fmla="val 1006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385F191-B03B-4EF5-9712-14FB93424530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4262155" y="1141908"/>
            <a:ext cx="169096" cy="847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835B6D-6527-4CF7-8892-FBDA811DE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026" y="4012629"/>
            <a:ext cx="9610610" cy="174258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855310-609A-4FBC-9665-851E53983BD8}"/>
              </a:ext>
            </a:extLst>
          </p:cNvPr>
          <p:cNvCxnSpPr>
            <a:stCxn id="13" idx="2"/>
          </p:cNvCxnSpPr>
          <p:nvPr/>
        </p:nvCxnSpPr>
        <p:spPr>
          <a:xfrm flipH="1">
            <a:off x="4770479" y="2050344"/>
            <a:ext cx="1" cy="31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476F46-FF8F-4D16-AD03-EA04F1D9696C}"/>
              </a:ext>
            </a:extLst>
          </p:cNvPr>
          <p:cNvSpPr txBox="1"/>
          <p:nvPr/>
        </p:nvSpPr>
        <p:spPr>
          <a:xfrm>
            <a:off x="4280103" y="2441967"/>
            <a:ext cx="866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Krake</a:t>
            </a:r>
            <a:r>
              <a:rPr lang="fr-BE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endParaRPr lang="fr-B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D4F26C-043C-4006-B699-18D0A691855C}"/>
              </a:ext>
            </a:extLst>
          </p:cNvPr>
          <p:cNvSpPr txBox="1"/>
          <p:nvPr/>
        </p:nvSpPr>
        <p:spPr>
          <a:xfrm>
            <a:off x="6988268" y="2450453"/>
            <a:ext cx="866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Blast</a:t>
            </a:r>
            <a:endParaRPr lang="fr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05780F-950C-4300-A37B-49E35AF44DC2}"/>
              </a:ext>
            </a:extLst>
          </p:cNvPr>
          <p:cNvSpPr txBox="1"/>
          <p:nvPr/>
        </p:nvSpPr>
        <p:spPr>
          <a:xfrm>
            <a:off x="6972679" y="2785446"/>
            <a:ext cx="1188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Mapping</a:t>
            </a:r>
            <a:endParaRPr lang="fr-B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E6B973-7043-4D98-903B-9B7FEA4AF8F8}"/>
              </a:ext>
            </a:extLst>
          </p:cNvPr>
          <p:cNvSpPr/>
          <p:nvPr/>
        </p:nvSpPr>
        <p:spPr>
          <a:xfrm>
            <a:off x="3784600" y="4046702"/>
            <a:ext cx="847556" cy="171909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3F30278-2951-49A6-ABFF-1480D588B4A2}"/>
              </a:ext>
            </a:extLst>
          </p:cNvPr>
          <p:cNvSpPr/>
          <p:nvPr/>
        </p:nvSpPr>
        <p:spPr>
          <a:xfrm>
            <a:off x="10833100" y="4046702"/>
            <a:ext cx="609600" cy="171909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70C73-9C74-47C9-AE83-962F8A0E6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966893"/>
            <a:ext cx="3505200" cy="10096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DC8346-B89B-45A4-BEE7-36192168EF3D}"/>
              </a:ext>
            </a:extLst>
          </p:cNvPr>
          <p:cNvSpPr txBox="1"/>
          <p:nvPr/>
        </p:nvSpPr>
        <p:spPr>
          <a:xfrm>
            <a:off x="1227034" y="2594555"/>
            <a:ext cx="28105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plant virus analysis:</a:t>
            </a:r>
          </a:p>
          <a:p>
            <a:pPr marL="45720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Easier</a:t>
            </a:r>
          </a:p>
          <a:p>
            <a:pPr marL="45720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Faster</a:t>
            </a:r>
          </a:p>
          <a:p>
            <a:pPr marL="45720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Reliable</a:t>
            </a:r>
          </a:p>
          <a:p>
            <a:pPr marL="45720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b="0" dirty="0"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16833A-6B1E-4E1E-8D18-4D8D6CC9FC1F}"/>
              </a:ext>
            </a:extLst>
          </p:cNvPr>
          <p:cNvSpPr txBox="1"/>
          <p:nvPr/>
        </p:nvSpPr>
        <p:spPr>
          <a:xfrm>
            <a:off x="6096000" y="5996523"/>
            <a:ext cx="549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precision can be very high (up to ~20 reads)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026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0899" y="1677271"/>
            <a:ext cx="9736149" cy="28623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/>
          <p:nvPr/>
        </p:nvSpPr>
        <p:spPr>
          <a:xfrm>
            <a:off x="6698974" y="313082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2169215" y="1139774"/>
            <a:ext cx="55598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erif Pro"/>
              <a:buNone/>
            </a:pPr>
            <a:r>
              <a:rPr lang="en-US" sz="2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Cross-sample contamination</a:t>
            </a:r>
            <a:endParaRPr sz="18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1572737" y="6348951"/>
            <a:ext cx="424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901134" y="237747"/>
            <a:ext cx="823417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Introduction: Cross-contamination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1901134" y="237747"/>
            <a:ext cx="83281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Introduction: Monitoring contamination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6698974" y="313082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5949" y="5180729"/>
            <a:ext cx="1257093" cy="1257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2169215" y="1139774"/>
            <a:ext cx="55598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erif Pro"/>
              <a:buNone/>
            </a:pPr>
            <a:r>
              <a:rPr lang="en-US" sz="2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Cross-sample contamination</a:t>
            </a:r>
            <a:endParaRPr sz="18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521489" y="5616922"/>
            <a:ext cx="20311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erif Pro"/>
              <a:buNone/>
            </a:pPr>
            <a:r>
              <a:rPr lang="en-US" sz="2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Alien control </a:t>
            </a:r>
            <a:endParaRPr sz="18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7068242" y="5608605"/>
            <a:ext cx="49084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erif Pro"/>
              <a:buNone/>
            </a:pPr>
            <a:r>
              <a:rPr lang="en-US" sz="2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Monitor transfer of DNA/RNA between sample</a:t>
            </a:r>
            <a:endParaRPr sz="18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27" name="Google Shape;127;p4" descr="Alien Side View Icons - Download Free Vector Icons | Noun Projec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1408" y="5180729"/>
            <a:ext cx="616225" cy="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5698434" y="5616922"/>
            <a:ext cx="1285460" cy="461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EABAB"/>
          </a:solidFill>
          <a:ln w="25400" cap="flat" cmpd="sng">
            <a:solidFill>
              <a:srgbClr val="AEABA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1572737" y="6348951"/>
            <a:ext cx="424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4" descr="Panneau De Signalisation Attention - Images vectorielles gratuites sur  Pixaba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4939" y="5091752"/>
            <a:ext cx="616225" cy="53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30899" y="1677271"/>
            <a:ext cx="9736149" cy="2862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29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1901134" y="237747"/>
            <a:ext cx="83281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Introduction: Monitoring contamination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6698974" y="313082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5446" y="756713"/>
            <a:ext cx="1257093" cy="1257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3550986" y="955920"/>
            <a:ext cx="52984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erif Pro"/>
              <a:buNone/>
            </a:pPr>
            <a:r>
              <a:rPr lang="en-US" sz="36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Alien control </a:t>
            </a:r>
            <a:endParaRPr sz="36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1572737" y="6348951"/>
            <a:ext cx="424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0899" y="4041227"/>
            <a:ext cx="9736149" cy="28623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3756714" y="1602210"/>
            <a:ext cx="802805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erif Pro"/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For plant virus diagnostics, an alien control corresponds to a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plant sample containing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one or several plant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viruses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(called alien viruses) that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cannot be present in the tested samples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Reads from an alien virus in a tested sample can be unequivocally considered as a contamination from the alien control (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Massart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et al., in preparation). </a:t>
            </a:r>
            <a:endParaRPr sz="24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19" name="Google Shape;372;g122fae947c8_0_11">
            <a:extLst>
              <a:ext uri="{FF2B5EF4-FFF2-40B4-BE49-F238E27FC236}">
                <a16:creationId xmlns:a16="http://schemas.microsoft.com/office/drawing/2014/main" id="{72F34831-3381-48DF-B766-9DD4602D7D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694" y="858458"/>
            <a:ext cx="986466" cy="6130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5C81655-8DA6-4C64-88D9-C34482E5F6C4}"/>
              </a:ext>
            </a:extLst>
          </p:cNvPr>
          <p:cNvSpPr/>
          <p:nvPr/>
        </p:nvSpPr>
        <p:spPr>
          <a:xfrm>
            <a:off x="2595715" y="2463800"/>
            <a:ext cx="280219" cy="1446694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ctrTitle"/>
          </p:nvPr>
        </p:nvSpPr>
        <p:spPr>
          <a:xfrm>
            <a:off x="415600" y="137867"/>
            <a:ext cx="11294179" cy="5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3200" dirty="0"/>
              <a:t>Standard Pooling overview</a:t>
            </a:r>
            <a:endParaRPr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97D5B-816F-4DAD-821C-2B779100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95" y="469961"/>
            <a:ext cx="2257242" cy="2429855"/>
          </a:xfrm>
          <a:prstGeom prst="rect">
            <a:avLst/>
          </a:prstGeom>
        </p:spPr>
      </p:pic>
      <p:sp>
        <p:nvSpPr>
          <p:cNvPr id="16" name="Google Shape;239;p10">
            <a:extLst>
              <a:ext uri="{FF2B5EF4-FFF2-40B4-BE49-F238E27FC236}">
                <a16:creationId xmlns:a16="http://schemas.microsoft.com/office/drawing/2014/main" id="{F6971F77-4406-4F97-9993-6800FB209316}"/>
              </a:ext>
            </a:extLst>
          </p:cNvPr>
          <p:cNvSpPr txBox="1"/>
          <p:nvPr/>
        </p:nvSpPr>
        <p:spPr>
          <a:xfrm>
            <a:off x="4048066" y="1205686"/>
            <a:ext cx="1388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Sample 1</a:t>
            </a:r>
            <a:endParaRPr sz="1800" dirty="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  <p:extLst>
      <p:ext uri="{BB962C8B-B14F-4D97-AF65-F5344CB8AC3E}">
        <p14:creationId xmlns:p14="http://schemas.microsoft.com/office/powerpoint/2010/main" val="1962445667"/>
      </p:ext>
    </p:extLst>
  </p:cSld>
  <p:clrMapOvr>
    <a:masterClrMapping/>
  </p:clrMapOvr>
</p:sld>
</file>

<file path=ppt/theme/theme1.xml><?xml version="1.0" encoding="utf-8"?>
<a:theme xmlns:a="http://schemas.openxmlformats.org/drawingml/2006/main" name="inextvi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719</Words>
  <Application>Microsoft Office PowerPoint</Application>
  <PresentationFormat>Widescreen</PresentationFormat>
  <Paragraphs>190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Times New Roman</vt:lpstr>
      <vt:lpstr>Arial</vt:lpstr>
      <vt:lpstr>Source Serif Pro</vt:lpstr>
      <vt:lpstr>inextvir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 Pooling overview</vt:lpstr>
      <vt:lpstr>Standard Pooling overview</vt:lpstr>
      <vt:lpstr>Multiplexing overview</vt:lpstr>
      <vt:lpstr>Multiplexing overview</vt:lpstr>
      <vt:lpstr>Multiplexing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rollin</dc:creator>
  <cp:lastModifiedBy>johan rollin</cp:lastModifiedBy>
  <cp:revision>13</cp:revision>
  <dcterms:created xsi:type="dcterms:W3CDTF">2021-09-07T12:06:41Z</dcterms:created>
  <dcterms:modified xsi:type="dcterms:W3CDTF">2022-05-16T13:05:56Z</dcterms:modified>
</cp:coreProperties>
</file>